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88" r:id="rId3"/>
    <p:sldId id="589" r:id="rId4"/>
    <p:sldId id="587" r:id="rId5"/>
    <p:sldId id="542" r:id="rId6"/>
    <p:sldId id="543" r:id="rId7"/>
    <p:sldId id="570" r:id="rId8"/>
    <p:sldId id="566" r:id="rId9"/>
    <p:sldId id="283" r:id="rId10"/>
    <p:sldId id="284" r:id="rId11"/>
    <p:sldId id="285" r:id="rId12"/>
    <p:sldId id="577" r:id="rId13"/>
    <p:sldId id="585" r:id="rId14"/>
    <p:sldId id="579" r:id="rId15"/>
    <p:sldId id="586" r:id="rId16"/>
    <p:sldId id="548" r:id="rId17"/>
    <p:sldId id="580" r:id="rId18"/>
    <p:sldId id="581" r:id="rId19"/>
    <p:sldId id="286" r:id="rId20"/>
    <p:sldId id="287" r:id="rId21"/>
    <p:sldId id="288" r:id="rId22"/>
    <p:sldId id="289" r:id="rId23"/>
    <p:sldId id="291" r:id="rId24"/>
    <p:sldId id="582" r:id="rId25"/>
    <p:sldId id="292" r:id="rId26"/>
    <p:sldId id="294" r:id="rId27"/>
    <p:sldId id="295" r:id="rId28"/>
    <p:sldId id="296" r:id="rId29"/>
    <p:sldId id="29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9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4/4/24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4/4/24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4/4/24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4/4/24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9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8D2D-14D3-3C2E-E772-9EA625F5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4472-204B-906F-E0EB-9C1C9AAF7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7056474" cy="4157664"/>
          </a:xfrm>
        </p:spPr>
        <p:txBody>
          <a:bodyPr/>
          <a:lstStyle/>
          <a:p>
            <a:r>
              <a:rPr lang="en-US" sz="2000" dirty="0"/>
              <a:t>Not only are the absolute proportion of fission products accumulating with time, but the relative proportions are changing with respect to one another</a:t>
            </a:r>
          </a:p>
          <a:p>
            <a:r>
              <a:rPr lang="en-US" sz="2000" dirty="0"/>
              <a:t>There are continuous transitions between the groups as the critical concentration conditions for new phase development are surpassed because of increased burnup</a:t>
            </a:r>
          </a:p>
          <a:p>
            <a:r>
              <a:rPr lang="en-US" sz="2000" dirty="0"/>
              <a:t>Since fission releases two oxygen but only one metal atom, and not all metal atoms will react to bond the oxygen, the O/M ratio of the fuel slowly increases during burnup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4C4E0-051C-AEAD-CCF3-E39AF51C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21439-DC94-1D1F-F3A4-A05B2497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726" y="1968501"/>
            <a:ext cx="3939473" cy="43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5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3AF4-EB5E-7840-BE23-81DAA2F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AD57-D5D9-DB47-9E6A-2307D48D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7888" cy="3965670"/>
          </a:xfrm>
        </p:spPr>
        <p:txBody>
          <a:bodyPr/>
          <a:lstStyle/>
          <a:p>
            <a:r>
              <a:rPr lang="en-US" sz="2000" dirty="0"/>
              <a:t>With burnup, the liberated oxygen will associate with U, Pu, and La but may not be in sufficient supply to combine with Pd and other less oxidizing elements</a:t>
            </a:r>
          </a:p>
          <a:p>
            <a:r>
              <a:rPr lang="en-US" sz="2000" dirty="0"/>
              <a:t>If the Gibbs energy of formation of the given fission product lies below the fuel oxygen potential, the element will be capable of forming an oxide (Ce, Sr, Ba)</a:t>
            </a:r>
          </a:p>
          <a:p>
            <a:r>
              <a:rPr lang="en-US" sz="2000" dirty="0"/>
              <a:t>If the reaction line is above the oxygen potential in the fuel, the fission product will exist as an element in the fuel (in a separate metallic phase) (Ru, Pd, Tc)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E32-B3C0-D541-BD27-9EBAEB21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580D5-3653-D04B-8C0E-AD7F33AD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88" y="1674806"/>
            <a:ext cx="4324034" cy="50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1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044D-FC32-A046-9A5D-DB6E25CE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Soluble/Insoluble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4E85-7BB8-334C-8368-9836E6D1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49931" cy="3965670"/>
          </a:xfrm>
        </p:spPr>
        <p:txBody>
          <a:bodyPr/>
          <a:lstStyle/>
          <a:p>
            <a:r>
              <a:rPr lang="en-US" sz="2000" dirty="0"/>
              <a:t>When a 4+ valence fission product (e.g.,Zr4+) enters the lattice, there is no change in the electrical neutrality</a:t>
            </a:r>
          </a:p>
          <a:p>
            <a:r>
              <a:rPr lang="en-US" sz="2000" dirty="0"/>
              <a:t>If the charge of the fission-product cation is lower than U+4, the site occupancy of the lattice is altered to achieve electrical neutrality</a:t>
            </a:r>
          </a:p>
          <a:p>
            <a:r>
              <a:rPr lang="en-US" sz="2000" dirty="0"/>
              <a:t>The alkaline earth cations Ba+ and Sr2+ have large ionic radii and form a separate oxide phase</a:t>
            </a:r>
          </a:p>
          <a:p>
            <a:r>
              <a:rPr lang="en-US" sz="2000" dirty="0"/>
              <a:t>Fission products that have limited solubility in UO2 will segregate to the grain boundaries and voids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E8F5B-82E8-7943-8390-95FB3271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606B6-B48E-664C-AAE4-F9AFAC5B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31" y="2160495"/>
            <a:ext cx="6332582" cy="1497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C4C1A-24A1-784F-8DA5-926A7746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08" y="3846887"/>
            <a:ext cx="5147365" cy="25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4137-2FA5-1F48-812B-C159F973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Segregation/Precipitation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455-2421-D246-AEC9-2FF827FE6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products can be segregated because of their migration to specific locations such as intragranular segregations, grain boundaries, or pellet surfaces</a:t>
            </a:r>
          </a:p>
          <a:p>
            <a:r>
              <a:rPr lang="en-US" sz="2000" dirty="0"/>
              <a:t>Metallic inclusions are commonly observed in </a:t>
            </a:r>
            <a:r>
              <a:rPr lang="en-US" sz="2000" dirty="0" err="1"/>
              <a:t>ceramographs</a:t>
            </a:r>
            <a:r>
              <a:rPr lang="en-US" sz="2000" dirty="0"/>
              <a:t> from irradiated samples</a:t>
            </a:r>
          </a:p>
          <a:p>
            <a:r>
              <a:rPr lang="en-US" sz="2000" dirty="0"/>
              <a:t>They are formed by isotopes of Mo, Tc, Ru, Rh, Pd, Ag, Cd, In, Sn, Sb, and </a:t>
            </a:r>
            <a:r>
              <a:rPr lang="en-US" sz="2000" dirty="0" err="1"/>
              <a:t>Te</a:t>
            </a:r>
            <a:endParaRPr lang="en-US" sz="2000" dirty="0"/>
          </a:p>
          <a:p>
            <a:r>
              <a:rPr lang="en-US" sz="2000" dirty="0"/>
              <a:t>These inclusions are found at the surface of the grain boundaries and are associated, in general, with grain boundaries and intragranular 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15A0E-6DAE-0843-A920-8EDE866A95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Some of the components of these precipitates can be oxidized or reduced forming other compounds that can be released from the fuel matrix</a:t>
            </a:r>
          </a:p>
          <a:p>
            <a:r>
              <a:rPr lang="en-US" sz="2000" dirty="0"/>
              <a:t>Cs, Ru, </a:t>
            </a:r>
            <a:r>
              <a:rPr lang="en-US" sz="2000" dirty="0" err="1"/>
              <a:t>Te</a:t>
            </a:r>
            <a:r>
              <a:rPr lang="en-US" sz="2000" dirty="0"/>
              <a:t>, and Ba have been consistently found at the cracks in the pellet and on the clad inner surface</a:t>
            </a:r>
          </a:p>
          <a:p>
            <a:r>
              <a:rPr lang="en-US" sz="2000" dirty="0"/>
              <a:t>The white inclusions are metallic precipitates, which are composed of Mo, Tc, Rh, Ru, and Pd, form a quinary alloy in an hcp structure</a:t>
            </a:r>
          </a:p>
          <a:p>
            <a:r>
              <a:rPr lang="en-US" sz="2000" dirty="0"/>
              <a:t>A “gray oxide phase” perovskite structure containing different combinations of Ba, Cs, Zr, Mo, and U can also form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B936A-4A3D-5240-8E54-0520C8FA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88C2-6F0F-D741-96F8-E12A2EB0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Volatile/Gaseous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D458-28E9-6B4D-BA5F-1C2FBD28E3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Xe release occurs at the central region of the pellet where the highest temperatures were achieved during irradiation</a:t>
            </a:r>
          </a:p>
          <a:p>
            <a:r>
              <a:rPr lang="en-US" sz="2000" dirty="0"/>
              <a:t>Volatile FPs are released from the fuel matrix similar to that of the noble gases</a:t>
            </a:r>
          </a:p>
          <a:p>
            <a:r>
              <a:rPr lang="en-US" sz="2000" dirty="0"/>
              <a:t>Volatile fission products in the gap can react among themselves, resulting in a changing chemical speciation</a:t>
            </a:r>
          </a:p>
          <a:p>
            <a:r>
              <a:rPr lang="en-US" sz="2000" dirty="0"/>
              <a:t>The kinetics of formation/decomposition of </a:t>
            </a:r>
            <a:r>
              <a:rPr lang="en-US" sz="2000" dirty="0" err="1"/>
              <a:t>CsI</a:t>
            </a:r>
            <a:r>
              <a:rPr lang="en-US" sz="2000" dirty="0"/>
              <a:t> and Zr iodides are possible factors in the mechanism of SCC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E91A8-80B2-504D-A4D1-919FE735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24489-6030-554B-9FF1-0A31882E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38" y="2198688"/>
            <a:ext cx="6329962" cy="31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7590-2875-4049-ADF3-6ADCF07B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 Interaction with Zr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D8D9-540A-644B-869B-A782454B08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fragments will deposit on the inner surface of the cladding</a:t>
            </a:r>
          </a:p>
          <a:p>
            <a:r>
              <a:rPr lang="en-US" sz="2000" dirty="0"/>
              <a:t>Some of these species can diffuse into the cladding, while others can attack the cladding thereby initiating cracks that can later progress with the formation of through-wall cracks</a:t>
            </a:r>
          </a:p>
          <a:p>
            <a:r>
              <a:rPr lang="en-US" sz="2000" dirty="0"/>
              <a:t>Oxygen will diffuse into the cladding and contribute to its oxidation state</a:t>
            </a:r>
          </a:p>
          <a:p>
            <a:r>
              <a:rPr lang="en-US" sz="2000" dirty="0"/>
              <a:t>Measurements have shown deposits of Sr, Cs, Pu, and Am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A0382-82F4-AC4C-B83F-0CD592D8F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corrosion behavior of zirconium by </a:t>
            </a:r>
            <a:r>
              <a:rPr lang="en-US" sz="2000" dirty="0" err="1"/>
              <a:t>Te</a:t>
            </a:r>
            <a:r>
              <a:rPr lang="en-US" sz="2000" dirty="0"/>
              <a:t> has been reported </a:t>
            </a:r>
          </a:p>
          <a:p>
            <a:r>
              <a:rPr lang="en-US" sz="2000" dirty="0"/>
              <a:t>The chemical reaction between some corrosive fission products and the cladding can lead to PCI</a:t>
            </a:r>
          </a:p>
          <a:p>
            <a:r>
              <a:rPr lang="en-US" sz="2000" dirty="0"/>
              <a:t>Fission products such as Cs, Cd, or I can attack the cladding inducing crack initiation, which then progress through the cladding by intragranular and </a:t>
            </a:r>
            <a:r>
              <a:rPr lang="en-US" sz="2000" dirty="0" err="1"/>
              <a:t>transgranular</a:t>
            </a:r>
            <a:r>
              <a:rPr lang="en-US" sz="2000" dirty="0"/>
              <a:t> cracking modes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2F79E-24F4-C845-A1A0-75956FDF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2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3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  <a:ext uri="{FAA26D3D-D897-4be2-8F04-BA451C77F1D7}">
                  <ma14:placeholderFlag xmlns:ma14="http://schemas.microsoft.com/office/mac/drawingml/2011/main" xmlns="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7803-8C88-599E-8C05-4DC1269F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B79FA-7B69-2A87-A568-6C9B47FC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Average: 90.7</a:t>
            </a:r>
          </a:p>
          <a:p>
            <a:r>
              <a:rPr lang="en-US" dirty="0" err="1"/>
              <a:t>Stdev</a:t>
            </a:r>
            <a:r>
              <a:rPr lang="en-US" dirty="0"/>
              <a:t>: 8.6</a:t>
            </a:r>
          </a:p>
          <a:p>
            <a:r>
              <a:rPr lang="en-US" dirty="0"/>
              <a:t>No curve this time</a:t>
            </a:r>
          </a:p>
          <a:p>
            <a:r>
              <a:rPr lang="en-US" dirty="0"/>
              <a:t>If you have any questions or comments, observed discrepancies, etc., let me know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23BBC-169E-732A-6A88-F53322AC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5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sz="2100" dirty="0"/>
              <a:t>Fuel is irradiated at low temperature; Fuel is then placed into a furnace and heated; 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sz="2100" dirty="0"/>
              <a:t>Gas release is measured during reactor operation; It is much more difficult than post-irradiation annealing; Total amount released is measured by puncturing cladding after irradiation; 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ideally,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Fission gas release models attempt to predict the rate at which gas is released from the fuel</a:t>
            </a:r>
          </a:p>
          <a:p>
            <a:r>
              <a:rPr lang="en-US" sz="2000" dirty="0"/>
              <a:t>To model fission gas release, ideally, we must model all three stages of gas release</a:t>
            </a:r>
          </a:p>
          <a:p>
            <a:pPr lvl="1"/>
            <a:r>
              <a:rPr lang="en-US" sz="2000" dirty="0"/>
              <a:t>Diffusion of gas atoms to grain boundaries</a:t>
            </a:r>
          </a:p>
          <a:p>
            <a:pPr lvl="1"/>
            <a:r>
              <a:rPr lang="en-US" sz="2000" dirty="0"/>
              <a:t>Growth and interconnection of grain boundary bubbles</a:t>
            </a:r>
          </a:p>
          <a:p>
            <a:pPr lvl="1"/>
            <a:r>
              <a:rPr lang="en-US" sz="2000" dirty="0"/>
              <a:t>Transport of gas atoms through interconnected bubbles to free surfaces</a:t>
            </a:r>
          </a:p>
          <a:p>
            <a:r>
              <a:rPr lang="en-US" sz="2000" dirty="0"/>
              <a:t>The earliest models only considered Stage 1</a:t>
            </a:r>
          </a:p>
          <a:p>
            <a:r>
              <a:rPr lang="en-US" sz="2000" dirty="0"/>
              <a:t>Most models now consider stage 1 and 2</a:t>
            </a:r>
          </a:p>
          <a:p>
            <a:r>
              <a:rPr lang="en-US" sz="2000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4662-C834-8C4F-803E-6F1EE8A8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8" y="2351781"/>
            <a:ext cx="4777463" cy="3583097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1995-6A96-6DAF-05A0-6DE309CB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90CBE-EDA3-5BCE-6462-E49EF51E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part 2, I want everyone to use contact and gap heat transfer</a:t>
            </a:r>
          </a:p>
          <a:p>
            <a:r>
              <a:rPr lang="en-US" dirty="0"/>
              <a:t>You can compare your results from part 1 and the analytical solution as an initial stage of verification</a:t>
            </a:r>
          </a:p>
          <a:p>
            <a:r>
              <a:rPr lang="en-US" dirty="0"/>
              <a:t>Some of you may have done this, I have not worked through all input files yet</a:t>
            </a:r>
          </a:p>
          <a:p>
            <a:r>
              <a:rPr lang="en-US" dirty="0"/>
              <a:t>Make sure your executable has contact compiled, and you have a thermal contact block</a:t>
            </a:r>
          </a:p>
          <a:p>
            <a:r>
              <a:rPr lang="en-US" dirty="0"/>
              <a:t>The rest I leave for you to figure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2BE11-9E5F-3526-843F-4418194A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0A20-A491-F796-3686-7177344E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8100-5507-CD72-4463-2A9CB6320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Started fuel chemistry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096FD-1E1D-EB15-3856-9CE7B64F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8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25674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solution energy of Xe, Cs, and Sr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/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fluorite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valence state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chemistry/microstructure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7844</TotalTime>
  <Words>2048</Words>
  <Application>Microsoft Macintosh PowerPoint</Application>
  <PresentationFormat>Widescreen</PresentationFormat>
  <Paragraphs>241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Symbol</vt:lpstr>
      <vt:lpstr>Times New Roman</vt:lpstr>
      <vt:lpstr>NCStateU-horizontal-left-logo</vt:lpstr>
      <vt:lpstr>Nuclear Fuel Performance</vt:lpstr>
      <vt:lpstr>Exam 2</vt:lpstr>
      <vt:lpstr>MOOSE Project Notes</vt:lpstr>
      <vt:lpstr>Last Time</vt:lpstr>
      <vt:lpstr>Fuel Stoichiometry/Properties</vt:lpstr>
      <vt:lpstr>Fuel Stoichiometry/Properties</vt:lpstr>
      <vt:lpstr>Fuel Chemistry Summary</vt:lpstr>
      <vt:lpstr>Fission products</vt:lpstr>
      <vt:lpstr>Fission Product Generation</vt:lpstr>
      <vt:lpstr>There are various types of fission products that form</vt:lpstr>
      <vt:lpstr>All fission products impact the behavior of the fuel</vt:lpstr>
      <vt:lpstr>Fission Product Evolution</vt:lpstr>
      <vt:lpstr>Oxide Formation</vt:lpstr>
      <vt:lpstr>Soluble/Insoluble Fission Products</vt:lpstr>
      <vt:lpstr>Fission Product Segregation/Precipitation</vt:lpstr>
      <vt:lpstr>Volatile/Gaseous Fission Products</vt:lpstr>
      <vt:lpstr>FP Interaction with Zr Cladding</vt:lpstr>
      <vt:lpstr>Fission Gas Release</vt:lpstr>
      <vt:lpstr>Fission Gas Release</vt:lpstr>
      <vt:lpstr>Fission Gas Release</vt:lpstr>
      <vt:lpstr>Fission Gas Release</vt:lpstr>
      <vt:lpstr>Fission Gas Release</vt:lpstr>
      <vt:lpstr>Fission Gas Release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87</cp:revision>
  <dcterms:created xsi:type="dcterms:W3CDTF">2020-02-11T17:45:48Z</dcterms:created>
  <dcterms:modified xsi:type="dcterms:W3CDTF">2024-04-04T16:47:06Z</dcterms:modified>
</cp:coreProperties>
</file>